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81" autoAdjust="0"/>
    <p:restoredTop sz="94660"/>
  </p:normalViewPr>
  <p:slideViewPr>
    <p:cSldViewPr snapToGrid="0">
      <p:cViewPr varScale="1">
        <p:scale>
          <a:sx n="81" d="100"/>
          <a:sy n="81" d="100"/>
        </p:scale>
        <p:origin x="283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521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99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960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612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434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938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291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191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85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651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752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62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43">
            <a:extLst>
              <a:ext uri="{FF2B5EF4-FFF2-40B4-BE49-F238E27FC236}">
                <a16:creationId xmlns:a16="http://schemas.microsoft.com/office/drawing/2014/main" id="{B96C8524-C783-4150-8EC0-B4A98A5E742B}"/>
              </a:ext>
            </a:extLst>
          </p:cNvPr>
          <p:cNvSpPr txBox="1"/>
          <p:nvPr/>
        </p:nvSpPr>
        <p:spPr>
          <a:xfrm>
            <a:off x="145715" y="5569225"/>
            <a:ext cx="65338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5- source data 1.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Uncropped agarose gel images of PCR analyses presented in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Figures 5(A) </a:t>
            </a:r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 5(C).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DE71BD7-40DF-46B0-BAD3-661E701E8781}"/>
              </a:ext>
            </a:extLst>
          </p:cNvPr>
          <p:cNvSpPr txBox="1"/>
          <p:nvPr/>
        </p:nvSpPr>
        <p:spPr>
          <a:xfrm>
            <a:off x="-6276" y="58626"/>
            <a:ext cx="18197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5(A)                   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41B0D59-E399-4E17-8846-C0859144491D}"/>
              </a:ext>
            </a:extLst>
          </p:cNvPr>
          <p:cNvSpPr txBox="1"/>
          <p:nvPr/>
        </p:nvSpPr>
        <p:spPr>
          <a:xfrm>
            <a:off x="4765" y="2645823"/>
            <a:ext cx="15167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5(C)            </a:t>
            </a:r>
          </a:p>
        </p:txBody>
      </p: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6B0EDD72-105D-8531-88F3-A9CAE99B56FB}"/>
              </a:ext>
            </a:extLst>
          </p:cNvPr>
          <p:cNvGrpSpPr/>
          <p:nvPr/>
        </p:nvGrpSpPr>
        <p:grpSpPr>
          <a:xfrm>
            <a:off x="578356" y="310333"/>
            <a:ext cx="2661823" cy="2115759"/>
            <a:chOff x="238903" y="310333"/>
            <a:chExt cx="2661823" cy="2115759"/>
          </a:xfrm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21DD9FB1-2FF1-443B-A0D6-93F68E4A668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24081" y="1549334"/>
              <a:ext cx="548640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FE8C782B-23E3-4B79-896A-77E56FCE5DD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24081" y="1812318"/>
              <a:ext cx="548640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9" descr="A picture containing text, indoor&#10;&#10;Description automatically generated">
              <a:extLst>
                <a:ext uri="{FF2B5EF4-FFF2-40B4-BE49-F238E27FC236}">
                  <a16:creationId xmlns:a16="http://schemas.microsoft.com/office/drawing/2014/main" id="{092E70F3-E2E9-4C0E-8C1D-B27A5F8C5A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180" t="31898" r="20431" b="11701"/>
            <a:stretch/>
          </p:blipFill>
          <p:spPr>
            <a:xfrm>
              <a:off x="577064" y="780679"/>
              <a:ext cx="2322576" cy="1645413"/>
            </a:xfrm>
            <a:prstGeom prst="rect">
              <a:avLst/>
            </a:prstGeom>
          </p:spPr>
        </p:pic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2DD88CC-B786-6460-9224-99422AF00D2C}"/>
                </a:ext>
              </a:extLst>
            </p:cNvPr>
            <p:cNvGrpSpPr/>
            <p:nvPr/>
          </p:nvGrpSpPr>
          <p:grpSpPr>
            <a:xfrm>
              <a:off x="840418" y="589273"/>
              <a:ext cx="2060308" cy="246222"/>
              <a:chOff x="491471" y="1101775"/>
              <a:chExt cx="2060308" cy="246222"/>
            </a:xfrm>
          </p:grpSpPr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C4B38E9-1BC6-A431-9BB0-2019084D6BED}"/>
                  </a:ext>
                </a:extLst>
              </p:cNvPr>
              <p:cNvSpPr txBox="1"/>
              <p:nvPr/>
            </p:nvSpPr>
            <p:spPr>
              <a:xfrm>
                <a:off x="1491756" y="1101776"/>
                <a:ext cx="369012" cy="246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alt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Δ</a:t>
                </a:r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5’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D5E4F1D-F571-FD82-3C99-46E862ECACF8}"/>
                  </a:ext>
                </a:extLst>
              </p:cNvPr>
              <p:cNvSpPr txBox="1"/>
              <p:nvPr/>
            </p:nvSpPr>
            <p:spPr>
              <a:xfrm>
                <a:off x="1737454" y="1101776"/>
                <a:ext cx="369012" cy="246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alt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Δ</a:t>
                </a:r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3’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1610B8C-89DC-EF1F-8F6A-79835B18E818}"/>
                  </a:ext>
                </a:extLst>
              </p:cNvPr>
              <p:cNvSpPr txBox="1"/>
              <p:nvPr/>
            </p:nvSpPr>
            <p:spPr>
              <a:xfrm>
                <a:off x="2030780" y="1101776"/>
                <a:ext cx="284052" cy="246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5’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20D788E-6BCE-7371-7E98-E7A7699F7384}"/>
                  </a:ext>
                </a:extLst>
              </p:cNvPr>
              <p:cNvSpPr txBox="1"/>
              <p:nvPr/>
            </p:nvSpPr>
            <p:spPr>
              <a:xfrm>
                <a:off x="2267728" y="1101776"/>
                <a:ext cx="28405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3’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ED2D08BD-87EE-B531-4D90-3904BDD8F696}"/>
                  </a:ext>
                </a:extLst>
              </p:cNvPr>
              <p:cNvSpPr txBox="1"/>
              <p:nvPr/>
            </p:nvSpPr>
            <p:spPr>
              <a:xfrm>
                <a:off x="491471" y="1101775"/>
                <a:ext cx="3690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alt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Δ</a:t>
                </a:r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5’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3592977A-DA6F-46E5-9F22-8EEFE02D1FE3}"/>
                  </a:ext>
                </a:extLst>
              </p:cNvPr>
              <p:cNvSpPr txBox="1"/>
              <p:nvPr/>
            </p:nvSpPr>
            <p:spPr>
              <a:xfrm>
                <a:off x="732407" y="1101775"/>
                <a:ext cx="3690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alt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Δ</a:t>
                </a:r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3’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5EE58DEE-24D8-5896-750D-95DD30134261}"/>
                  </a:ext>
                </a:extLst>
              </p:cNvPr>
              <p:cNvSpPr txBox="1"/>
              <p:nvPr/>
            </p:nvSpPr>
            <p:spPr>
              <a:xfrm>
                <a:off x="1030497" y="1101775"/>
                <a:ext cx="28405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5’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DAFB707-37D2-0034-6799-2B51D67BC671}"/>
                  </a:ext>
                </a:extLst>
              </p:cNvPr>
              <p:cNvSpPr txBox="1"/>
              <p:nvPr/>
            </p:nvSpPr>
            <p:spPr>
              <a:xfrm>
                <a:off x="1267443" y="1101775"/>
                <a:ext cx="29999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3’</a:t>
                </a:r>
              </a:p>
            </p:txBody>
          </p: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E5125CF2-7821-8A65-510D-D27E2F4B2B56}"/>
                </a:ext>
              </a:extLst>
            </p:cNvPr>
            <p:cNvSpPr txBox="1"/>
            <p:nvPr/>
          </p:nvSpPr>
          <p:spPr>
            <a:xfrm>
              <a:off x="280681" y="589273"/>
              <a:ext cx="31931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kb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AEE941D-43A9-6D63-5F95-E155281F96F7}"/>
                </a:ext>
              </a:extLst>
            </p:cNvPr>
            <p:cNvSpPr txBox="1"/>
            <p:nvPr/>
          </p:nvSpPr>
          <p:spPr>
            <a:xfrm>
              <a:off x="1013500" y="310333"/>
              <a:ext cx="75754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bsmnmA</a:t>
              </a:r>
              <a:r>
                <a:rPr lang="en-US" sz="1000" i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F47C461-7BE4-18C9-70CD-70DCBE3F76A1}"/>
                </a:ext>
              </a:extLst>
            </p:cNvPr>
            <p:cNvSpPr txBox="1"/>
            <p:nvPr/>
          </p:nvSpPr>
          <p:spPr>
            <a:xfrm>
              <a:off x="901961" y="430145"/>
              <a:ext cx="9806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yrvO</a:t>
              </a:r>
              <a:r>
                <a:rPr lang="en-US" sz="10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+ 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∆</a:t>
              </a:r>
              <a:r>
                <a:rPr lang="en-US" sz="10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mnmA</a:t>
              </a:r>
              <a:endParaRPr lang="en-US" sz="10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93730579-11DD-43EC-0995-F87E9AB5FE2A}"/>
                </a:ext>
              </a:extLst>
            </p:cNvPr>
            <p:cNvSpPr txBox="1"/>
            <p:nvPr/>
          </p:nvSpPr>
          <p:spPr>
            <a:xfrm>
              <a:off x="2040785" y="430145"/>
              <a:ext cx="69860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parental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037FBA33-99E2-49FB-677E-415BEC038A3E}"/>
                </a:ext>
              </a:extLst>
            </p:cNvPr>
            <p:cNvCxnSpPr>
              <a:cxnSpLocks/>
            </p:cNvCxnSpPr>
            <p:nvPr/>
          </p:nvCxnSpPr>
          <p:spPr>
            <a:xfrm>
              <a:off x="930867" y="632537"/>
              <a:ext cx="914400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274AC3FF-9273-D784-EC4C-55DE08656893}"/>
                </a:ext>
              </a:extLst>
            </p:cNvPr>
            <p:cNvCxnSpPr>
              <a:cxnSpLocks/>
            </p:cNvCxnSpPr>
            <p:nvPr/>
          </p:nvCxnSpPr>
          <p:spPr>
            <a:xfrm>
              <a:off x="1932887" y="632537"/>
              <a:ext cx="914400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5" name="TextBox 74">
              <a:extLst>
                <a:ext uri="{FF2B5EF4-FFF2-40B4-BE49-F238E27FC236}">
                  <a16:creationId xmlns:a16="http://schemas.microsoft.com/office/drawing/2014/main" id="{9C400111-6B90-F168-E615-60EBC04A43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9168" y="1423204"/>
              <a:ext cx="360831" cy="246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</a:p>
          </p:txBody>
        </p:sp>
        <p:sp>
          <p:nvSpPr>
            <p:cNvPr id="86" name="TextBox 75">
              <a:extLst>
                <a:ext uri="{FF2B5EF4-FFF2-40B4-BE49-F238E27FC236}">
                  <a16:creationId xmlns:a16="http://schemas.microsoft.com/office/drawing/2014/main" id="{45A39654-8D91-C93A-00C6-F649CA11F7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8903" y="1689906"/>
              <a:ext cx="361096" cy="246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E8EAD4CE-7595-D6B9-4EE5-E181C87D252E}"/>
              </a:ext>
            </a:extLst>
          </p:cNvPr>
          <p:cNvGrpSpPr/>
          <p:nvPr/>
        </p:nvGrpSpPr>
        <p:grpSpPr>
          <a:xfrm>
            <a:off x="578356" y="2979256"/>
            <a:ext cx="2660737" cy="2179147"/>
            <a:chOff x="238903" y="2979256"/>
            <a:chExt cx="2660737" cy="2179147"/>
          </a:xfrm>
        </p:grpSpPr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E3CAAE3D-C419-43FC-984F-7B1F232AD36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24081" y="4080399"/>
              <a:ext cx="524468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B9609D34-1FC0-4C5F-822E-6882E70B436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24081" y="4272475"/>
              <a:ext cx="524468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" name="Picture 2" descr="A picture containing text, dark, night sky&#10;&#10;Description automatically generated">
              <a:extLst>
                <a:ext uri="{FF2B5EF4-FFF2-40B4-BE49-F238E27FC236}">
                  <a16:creationId xmlns:a16="http://schemas.microsoft.com/office/drawing/2014/main" id="{90A0A72B-B374-4D8A-AD74-0036A3EF51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843" r="25032" b="23378"/>
            <a:stretch/>
          </p:blipFill>
          <p:spPr>
            <a:xfrm>
              <a:off x="577064" y="3453738"/>
              <a:ext cx="2322576" cy="1704665"/>
            </a:xfrm>
            <a:prstGeom prst="rect">
              <a:avLst/>
            </a:prstGeom>
          </p:spPr>
        </p:pic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0207E9A-027F-69F7-14CF-3A69F2AFE988}"/>
                </a:ext>
              </a:extLst>
            </p:cNvPr>
            <p:cNvSpPr txBox="1"/>
            <p:nvPr/>
          </p:nvSpPr>
          <p:spPr>
            <a:xfrm>
              <a:off x="955446" y="3265960"/>
              <a:ext cx="27764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9A49B03-D56A-CCB3-98DC-0A4DDDEFF5D6}"/>
                </a:ext>
              </a:extLst>
            </p:cNvPr>
            <p:cNvSpPr txBox="1"/>
            <p:nvPr/>
          </p:nvSpPr>
          <p:spPr>
            <a:xfrm>
              <a:off x="280681" y="3265960"/>
              <a:ext cx="31931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kb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EAB23E92-4287-B029-0D38-6B761DF4B2D3}"/>
                </a:ext>
              </a:extLst>
            </p:cNvPr>
            <p:cNvSpPr txBox="1"/>
            <p:nvPr/>
          </p:nvSpPr>
          <p:spPr>
            <a:xfrm>
              <a:off x="889329" y="3099563"/>
              <a:ext cx="98124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yrvO</a:t>
              </a:r>
              <a:r>
                <a:rPr lang="en-US" sz="10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+ 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∆</a:t>
              </a:r>
              <a:r>
                <a:rPr lang="en-US" sz="10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mnmA</a:t>
              </a:r>
              <a:endParaRPr lang="en-US" sz="10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7BDC85A-E562-E277-E8E3-995FAE6EA480}"/>
                </a:ext>
              </a:extLst>
            </p:cNvPr>
            <p:cNvSpPr txBox="1"/>
            <p:nvPr/>
          </p:nvSpPr>
          <p:spPr>
            <a:xfrm>
              <a:off x="1964348" y="3099563"/>
              <a:ext cx="65245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parental</a:t>
              </a:r>
            </a:p>
          </p:txBody>
        </p: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979027DA-3968-1631-85AA-FA7DDF31F83B}"/>
                </a:ext>
              </a:extLst>
            </p:cNvPr>
            <p:cNvCxnSpPr>
              <a:cxnSpLocks/>
            </p:cNvCxnSpPr>
            <p:nvPr/>
          </p:nvCxnSpPr>
          <p:spPr>
            <a:xfrm>
              <a:off x="966605" y="3305388"/>
              <a:ext cx="822960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BDC2F04A-956A-B9F3-7482-A7EBC20EDC93}"/>
                </a:ext>
              </a:extLst>
            </p:cNvPr>
            <p:cNvCxnSpPr>
              <a:cxnSpLocks/>
            </p:cNvCxnSpPr>
            <p:nvPr/>
          </p:nvCxnSpPr>
          <p:spPr>
            <a:xfrm>
              <a:off x="1879095" y="3305388"/>
              <a:ext cx="822960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DE11C312-1B60-0FE6-BC19-D96FC099D9A2}"/>
                </a:ext>
              </a:extLst>
            </p:cNvPr>
            <p:cNvSpPr txBox="1"/>
            <p:nvPr/>
          </p:nvSpPr>
          <p:spPr>
            <a:xfrm>
              <a:off x="1830701" y="3265960"/>
              <a:ext cx="27764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7E8B78A8-D99B-91D9-BF66-215FED17D4F9}"/>
                </a:ext>
              </a:extLst>
            </p:cNvPr>
            <p:cNvSpPr txBox="1"/>
            <p:nvPr/>
          </p:nvSpPr>
          <p:spPr>
            <a:xfrm>
              <a:off x="2131965" y="3265960"/>
              <a:ext cx="2696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67E3087C-68A6-2FA6-2336-81AB0D718C58}"/>
                </a:ext>
              </a:extLst>
            </p:cNvPr>
            <p:cNvSpPr txBox="1"/>
            <p:nvPr/>
          </p:nvSpPr>
          <p:spPr>
            <a:xfrm>
              <a:off x="2433229" y="3265960"/>
              <a:ext cx="29206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D9C2FF33-7FAD-6193-4E8A-D22E87AE4200}"/>
                </a:ext>
              </a:extLst>
            </p:cNvPr>
            <p:cNvSpPr txBox="1"/>
            <p:nvPr/>
          </p:nvSpPr>
          <p:spPr>
            <a:xfrm>
              <a:off x="1235342" y="3265960"/>
              <a:ext cx="2696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DA3ED13-5C35-A494-35BA-FBB6067CCB94}"/>
                </a:ext>
              </a:extLst>
            </p:cNvPr>
            <p:cNvSpPr txBox="1"/>
            <p:nvPr/>
          </p:nvSpPr>
          <p:spPr>
            <a:xfrm>
              <a:off x="1531373" y="3265960"/>
              <a:ext cx="29206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C1F5C1D5-345C-BC70-C57A-002246CBE6CA}"/>
                </a:ext>
              </a:extLst>
            </p:cNvPr>
            <p:cNvSpPr txBox="1"/>
            <p:nvPr/>
          </p:nvSpPr>
          <p:spPr>
            <a:xfrm>
              <a:off x="1001180" y="2979256"/>
              <a:ext cx="75754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bsmnmA</a:t>
              </a:r>
              <a:r>
                <a:rPr lang="en-US" sz="1000" i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</a:p>
          </p:txBody>
        </p:sp>
        <p:sp>
          <p:nvSpPr>
            <p:cNvPr id="87" name="TextBox 74">
              <a:extLst>
                <a:ext uri="{FF2B5EF4-FFF2-40B4-BE49-F238E27FC236}">
                  <a16:creationId xmlns:a16="http://schemas.microsoft.com/office/drawing/2014/main" id="{1C5E7212-8134-D56E-BE77-421F92FDB1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9168" y="3959151"/>
              <a:ext cx="360831" cy="246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</a:p>
          </p:txBody>
        </p:sp>
        <p:sp>
          <p:nvSpPr>
            <p:cNvPr id="88" name="TextBox 75">
              <a:extLst>
                <a:ext uri="{FF2B5EF4-FFF2-40B4-BE49-F238E27FC236}">
                  <a16:creationId xmlns:a16="http://schemas.microsoft.com/office/drawing/2014/main" id="{7B7748FF-F378-FBAA-E22A-0AC8CB3D48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8903" y="4144893"/>
              <a:ext cx="361096" cy="246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</a:p>
          </p:txBody>
        </p:sp>
      </p:grpSp>
      <p:pic>
        <p:nvPicPr>
          <p:cNvPr id="89" name="Picture 88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C59C38EE-F21D-0D1C-ECC5-9501A7578D7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80" t="31898" r="20431" b="11701"/>
          <a:stretch/>
        </p:blipFill>
        <p:spPr>
          <a:xfrm>
            <a:off x="3781501" y="780679"/>
            <a:ext cx="2322576" cy="1645413"/>
          </a:xfrm>
          <a:prstGeom prst="rect">
            <a:avLst/>
          </a:prstGeom>
        </p:spPr>
      </p:pic>
      <p:pic>
        <p:nvPicPr>
          <p:cNvPr id="90" name="Picture 89" descr="A picture containing text, dark, night sky&#10;&#10;Description automatically generated">
            <a:extLst>
              <a:ext uri="{FF2B5EF4-FFF2-40B4-BE49-F238E27FC236}">
                <a16:creationId xmlns:a16="http://schemas.microsoft.com/office/drawing/2014/main" id="{1779536E-BAC6-4C9C-C263-EA7E1219DA7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43" r="25032" b="23378"/>
          <a:stretch/>
        </p:blipFill>
        <p:spPr>
          <a:xfrm>
            <a:off x="3781501" y="3453738"/>
            <a:ext cx="2322576" cy="1704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8397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2928</TotalTime>
  <Words>79</Words>
  <Application>Microsoft Office PowerPoint</Application>
  <PresentationFormat>Letter Paper (8.5x11 in)</PresentationFormat>
  <Paragraphs>29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AEM Rubayet Elahi</dc:creator>
  <cp:lastModifiedBy>Rubayet Elahi</cp:lastModifiedBy>
  <cp:revision>73</cp:revision>
  <dcterms:created xsi:type="dcterms:W3CDTF">2022-07-12T04:12:26Z</dcterms:created>
  <dcterms:modified xsi:type="dcterms:W3CDTF">2023-04-13T02:23:36Z</dcterms:modified>
</cp:coreProperties>
</file>